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78" r:id="rId10"/>
    <p:sldId id="279" r:id="rId11"/>
    <p:sldId id="268" r:id="rId12"/>
    <p:sldId id="276" r:id="rId13"/>
    <p:sldId id="280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-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0EBD2-A18F-4CF2-9BCF-70EA8C4B594C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C9B900E0-D426-45C4-A2B5-8B2BB5F181FE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endParaRPr lang="ru-RU" sz="1800" dirty="0">
            <a:solidFill>
              <a:schemeClr val="bg1"/>
            </a:solidFill>
          </a:endParaRPr>
        </a:p>
      </dgm:t>
    </dgm:pt>
    <dgm:pt modelId="{FE56559E-FD49-44A7-8F0E-A0632BD308C0}" type="parTrans" cxnId="{58F5A05D-B1CC-4FB8-9F44-79E7025F1FF0}">
      <dgm:prSet/>
      <dgm:spPr/>
      <dgm:t>
        <a:bodyPr/>
        <a:lstStyle/>
        <a:p>
          <a:endParaRPr lang="ru-RU"/>
        </a:p>
      </dgm:t>
    </dgm:pt>
    <dgm:pt modelId="{C2F1C5BF-AC11-42BA-9964-EEF0D9D929EE}" type="sibTrans" cxnId="{58F5A05D-B1CC-4FB8-9F44-79E7025F1FF0}">
      <dgm:prSet/>
      <dgm:spPr/>
      <dgm:t>
        <a:bodyPr/>
        <a:lstStyle/>
        <a:p>
          <a:endParaRPr lang="ru-RU"/>
        </a:p>
      </dgm:t>
    </dgm:pt>
    <dgm:pt modelId="{36182D75-0D07-42E4-9844-61F868A4C791}">
      <dgm:prSet phldrT="[Текст]" custT="1"/>
      <dgm:spPr>
        <a:solidFill>
          <a:srgbClr val="92D050"/>
        </a:solidFill>
      </dgm:spPr>
      <dgm:t>
        <a:bodyPr/>
        <a:lstStyle/>
        <a:p>
          <a:pPr algn="ctr">
            <a:spcAft>
              <a:spcPts val="0"/>
            </a:spcAft>
          </a:pPr>
          <a:endParaRPr lang="ru-RU" sz="1800" b="1" dirty="0">
            <a:solidFill>
              <a:schemeClr val="bg1"/>
            </a:solidFill>
          </a:endParaRPr>
        </a:p>
      </dgm:t>
    </dgm:pt>
    <dgm:pt modelId="{EBFEA34C-734E-4F74-8973-A1CA60688441}" type="parTrans" cxnId="{F0CEF281-0EF4-4D34-AD12-3340A15F08D5}">
      <dgm:prSet/>
      <dgm:spPr/>
      <dgm:t>
        <a:bodyPr/>
        <a:lstStyle/>
        <a:p>
          <a:endParaRPr lang="ru-RU"/>
        </a:p>
      </dgm:t>
    </dgm:pt>
    <dgm:pt modelId="{6B5210EA-ED57-4F91-85FB-6F7508AA5863}" type="sibTrans" cxnId="{F0CEF281-0EF4-4D34-AD12-3340A15F08D5}">
      <dgm:prSet/>
      <dgm:spPr/>
      <dgm:t>
        <a:bodyPr/>
        <a:lstStyle/>
        <a:p>
          <a:endParaRPr lang="ru-RU"/>
        </a:p>
      </dgm:t>
    </dgm:pt>
    <dgm:pt modelId="{B86CDF36-F5C3-4C46-B90C-B494F3E10A93}">
      <dgm:prSet phldrT="[Текст]" custT="1"/>
      <dgm:spPr>
        <a:solidFill>
          <a:srgbClr val="FFFF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организации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D3918-1592-42FB-A128-4E9A091053FE}" type="parTrans" cxnId="{9FC6EE7F-DC8A-4977-A00A-3CA8040895CC}">
      <dgm:prSet/>
      <dgm:spPr/>
      <dgm:t>
        <a:bodyPr/>
        <a:lstStyle/>
        <a:p>
          <a:endParaRPr lang="ru-RU"/>
        </a:p>
      </dgm:t>
    </dgm:pt>
    <dgm:pt modelId="{3F189079-FE98-4872-B9E2-3CB0A734EC5D}" type="sibTrans" cxnId="{9FC6EE7F-DC8A-4977-A00A-3CA8040895CC}">
      <dgm:prSet/>
      <dgm:spPr/>
      <dgm:t>
        <a:bodyPr/>
        <a:lstStyle/>
        <a:p>
          <a:endParaRPr lang="ru-RU"/>
        </a:p>
      </dgm:t>
    </dgm:pt>
    <dgm:pt modelId="{999A257B-F11E-480B-AFA6-53D1676E5A07}" type="pres">
      <dgm:prSet presAssocID="{28F0EBD2-A18F-4CF2-9BCF-70EA8C4B594C}" presName="Name0" presStyleCnt="0">
        <dgm:presLayoutVars>
          <dgm:dir/>
          <dgm:animLvl val="lvl"/>
          <dgm:resizeHandles val="exact"/>
        </dgm:presLayoutVars>
      </dgm:prSet>
      <dgm:spPr/>
    </dgm:pt>
    <dgm:pt modelId="{72B52AA4-8BA2-46BF-B9F6-00E40076FB14}" type="pres">
      <dgm:prSet presAssocID="{C9B900E0-D426-45C4-A2B5-8B2BB5F181FE}" presName="Name8" presStyleCnt="0"/>
      <dgm:spPr/>
    </dgm:pt>
    <dgm:pt modelId="{0CE8EE97-4C8F-47BC-A301-AB117A614965}" type="pres">
      <dgm:prSet presAssocID="{C9B900E0-D426-45C4-A2B5-8B2BB5F181FE}" presName="level" presStyleLbl="node1" presStyleIdx="0" presStyleCnt="3" custScaleX="99204" custScaleY="93497" custLinFactNeighborX="138" custLinFactNeighborY="-1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A168-F193-4C2B-9203-6CBCFB3580A3}" type="pres">
      <dgm:prSet presAssocID="{C9B900E0-D426-45C4-A2B5-8B2BB5F181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EC0D6-635D-43BA-8AAF-FC6B375E5ED4}" type="pres">
      <dgm:prSet presAssocID="{36182D75-0D07-42E4-9844-61F868A4C791}" presName="Name8" presStyleCnt="0"/>
      <dgm:spPr/>
    </dgm:pt>
    <dgm:pt modelId="{122B7139-0138-49D8-8DB0-4447B8087331}" type="pres">
      <dgm:prSet presAssocID="{36182D75-0D07-42E4-9844-61F868A4C791}" presName="level" presStyleLbl="node1" presStyleIdx="1" presStyleCnt="3" custScaleX="98201" custScaleY="48856" custLinFactNeighborX="-52" custLinFactNeighborY="-1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D4BE-D648-49F4-90A2-D851D83B668B}" type="pres">
      <dgm:prSet presAssocID="{36182D75-0D07-42E4-9844-61F868A4C7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29E51-5F14-4B0E-95E3-861990C52AEE}" type="pres">
      <dgm:prSet presAssocID="{B86CDF36-F5C3-4C46-B90C-B494F3E10A93}" presName="Name8" presStyleCnt="0"/>
      <dgm:spPr/>
    </dgm:pt>
    <dgm:pt modelId="{E19A0B72-7355-472F-9224-BC335FB279B6}" type="pres">
      <dgm:prSet presAssocID="{B86CDF36-F5C3-4C46-B90C-B494F3E10A93}" presName="level" presStyleLbl="node1" presStyleIdx="2" presStyleCnt="3" custScaleY="88498" custLinFactNeighborY="8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1C424-7A9A-4750-A6E9-CB5181075643}" type="pres">
      <dgm:prSet presAssocID="{B86CDF36-F5C3-4C46-B90C-B494F3E10A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F4B78-66E7-4875-BA2C-9F18CF9B422C}" type="presOf" srcId="{C9B900E0-D426-45C4-A2B5-8B2BB5F181FE}" destId="{698CA168-F193-4C2B-9203-6CBCFB3580A3}" srcOrd="1" destOrd="0" presId="urn:microsoft.com/office/officeart/2005/8/layout/pyramid1"/>
    <dgm:cxn modelId="{F84D639C-D5BB-4131-ACA4-6952926615E7}" type="presOf" srcId="{C9B900E0-D426-45C4-A2B5-8B2BB5F181FE}" destId="{0CE8EE97-4C8F-47BC-A301-AB117A614965}" srcOrd="0" destOrd="0" presId="urn:microsoft.com/office/officeart/2005/8/layout/pyramid1"/>
    <dgm:cxn modelId="{58F5A05D-B1CC-4FB8-9F44-79E7025F1FF0}" srcId="{28F0EBD2-A18F-4CF2-9BCF-70EA8C4B594C}" destId="{C9B900E0-D426-45C4-A2B5-8B2BB5F181FE}" srcOrd="0" destOrd="0" parTransId="{FE56559E-FD49-44A7-8F0E-A0632BD308C0}" sibTransId="{C2F1C5BF-AC11-42BA-9964-EEF0D9D929EE}"/>
    <dgm:cxn modelId="{F0CEF281-0EF4-4D34-AD12-3340A15F08D5}" srcId="{28F0EBD2-A18F-4CF2-9BCF-70EA8C4B594C}" destId="{36182D75-0D07-42E4-9844-61F868A4C791}" srcOrd="1" destOrd="0" parTransId="{EBFEA34C-734E-4F74-8973-A1CA60688441}" sibTransId="{6B5210EA-ED57-4F91-85FB-6F7508AA5863}"/>
    <dgm:cxn modelId="{0FFD42CA-465B-4225-A2EA-7B05C280D70E}" type="presOf" srcId="{36182D75-0D07-42E4-9844-61F868A4C791}" destId="{122B7139-0138-49D8-8DB0-4447B8087331}" srcOrd="0" destOrd="0" presId="urn:microsoft.com/office/officeart/2005/8/layout/pyramid1"/>
    <dgm:cxn modelId="{B52F5371-0C75-43CC-B7B9-67FB29B780EE}" type="presOf" srcId="{B86CDF36-F5C3-4C46-B90C-B494F3E10A93}" destId="{E19A0B72-7355-472F-9224-BC335FB279B6}" srcOrd="0" destOrd="0" presId="urn:microsoft.com/office/officeart/2005/8/layout/pyramid1"/>
    <dgm:cxn modelId="{9FC6EE7F-DC8A-4977-A00A-3CA8040895CC}" srcId="{28F0EBD2-A18F-4CF2-9BCF-70EA8C4B594C}" destId="{B86CDF36-F5C3-4C46-B90C-B494F3E10A93}" srcOrd="2" destOrd="0" parTransId="{8B6D3918-1592-42FB-A128-4E9A091053FE}" sibTransId="{3F189079-FE98-4872-B9E2-3CB0A734EC5D}"/>
    <dgm:cxn modelId="{22117177-C550-4E4A-BEF1-54505B6F5288}" type="presOf" srcId="{B86CDF36-F5C3-4C46-B90C-B494F3E10A93}" destId="{3DC1C424-7A9A-4750-A6E9-CB5181075643}" srcOrd="1" destOrd="0" presId="urn:microsoft.com/office/officeart/2005/8/layout/pyramid1"/>
    <dgm:cxn modelId="{94FC3208-F6F1-42F0-904E-E1849E5CAAC9}" type="presOf" srcId="{36182D75-0D07-42E4-9844-61F868A4C791}" destId="{E6B8D4BE-D648-49F4-90A2-D851D83B668B}" srcOrd="1" destOrd="0" presId="urn:microsoft.com/office/officeart/2005/8/layout/pyramid1"/>
    <dgm:cxn modelId="{D180A743-8EF1-45EF-B670-6BC13FC15603}" type="presOf" srcId="{28F0EBD2-A18F-4CF2-9BCF-70EA8C4B594C}" destId="{999A257B-F11E-480B-AFA6-53D1676E5A07}" srcOrd="0" destOrd="0" presId="urn:microsoft.com/office/officeart/2005/8/layout/pyramid1"/>
    <dgm:cxn modelId="{AE0070A4-E940-4C81-BE8D-C989A0B63654}" type="presParOf" srcId="{999A257B-F11E-480B-AFA6-53D1676E5A07}" destId="{72B52AA4-8BA2-46BF-B9F6-00E40076FB14}" srcOrd="0" destOrd="0" presId="urn:microsoft.com/office/officeart/2005/8/layout/pyramid1"/>
    <dgm:cxn modelId="{00277AB5-76B2-491F-A3E5-72D506C50134}" type="presParOf" srcId="{72B52AA4-8BA2-46BF-B9F6-00E40076FB14}" destId="{0CE8EE97-4C8F-47BC-A301-AB117A614965}" srcOrd="0" destOrd="0" presId="urn:microsoft.com/office/officeart/2005/8/layout/pyramid1"/>
    <dgm:cxn modelId="{659C210E-86D8-4A6B-96CE-5FCD4F609853}" type="presParOf" srcId="{72B52AA4-8BA2-46BF-B9F6-00E40076FB14}" destId="{698CA168-F193-4C2B-9203-6CBCFB3580A3}" srcOrd="1" destOrd="0" presId="urn:microsoft.com/office/officeart/2005/8/layout/pyramid1"/>
    <dgm:cxn modelId="{7242822B-0703-44DE-AEB1-F8515B94A49A}" type="presParOf" srcId="{999A257B-F11E-480B-AFA6-53D1676E5A07}" destId="{789EC0D6-635D-43BA-8AAF-FC6B375E5ED4}" srcOrd="1" destOrd="0" presId="urn:microsoft.com/office/officeart/2005/8/layout/pyramid1"/>
    <dgm:cxn modelId="{096AE8A4-FF67-41C5-BDF2-37CEFF4DFDEB}" type="presParOf" srcId="{789EC0D6-635D-43BA-8AAF-FC6B375E5ED4}" destId="{122B7139-0138-49D8-8DB0-4447B8087331}" srcOrd="0" destOrd="0" presId="urn:microsoft.com/office/officeart/2005/8/layout/pyramid1"/>
    <dgm:cxn modelId="{EE844A6E-2145-4986-96C6-E8646CF4E54A}" type="presParOf" srcId="{789EC0D6-635D-43BA-8AAF-FC6B375E5ED4}" destId="{E6B8D4BE-D648-49F4-90A2-D851D83B668B}" srcOrd="1" destOrd="0" presId="urn:microsoft.com/office/officeart/2005/8/layout/pyramid1"/>
    <dgm:cxn modelId="{17C6F5EA-2FC4-46DF-B06B-DB45EC848634}" type="presParOf" srcId="{999A257B-F11E-480B-AFA6-53D1676E5A07}" destId="{68A29E51-5F14-4B0E-95E3-861990C52AEE}" srcOrd="2" destOrd="0" presId="urn:microsoft.com/office/officeart/2005/8/layout/pyramid1"/>
    <dgm:cxn modelId="{05C2461C-3818-4D73-97E3-F0F056073D9E}" type="presParOf" srcId="{68A29E51-5F14-4B0E-95E3-861990C52AEE}" destId="{E19A0B72-7355-472F-9224-BC335FB279B6}" srcOrd="0" destOrd="0" presId="urn:microsoft.com/office/officeart/2005/8/layout/pyramid1"/>
    <dgm:cxn modelId="{26D500EC-CA24-45F5-8B76-3F895AD66C09}" type="presParOf" srcId="{68A29E51-5F14-4B0E-95E3-861990C52AEE}" destId="{3DC1C424-7A9A-4750-A6E9-CB51810756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8EE97-4C8F-47BC-A301-AB117A614965}">
      <dsp:nvSpPr>
        <dsp:cNvPr id="0" name=""/>
        <dsp:cNvSpPr/>
      </dsp:nvSpPr>
      <dsp:spPr>
        <a:xfrm>
          <a:off x="1008485" y="0"/>
          <a:ext cx="1352159" cy="2726017"/>
        </a:xfrm>
        <a:prstGeom prst="trapezoid">
          <a:avLst>
            <a:gd name="adj" fmla="val 50401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1008485" y="0"/>
        <a:ext cx="1352159" cy="2726017"/>
      </dsp:txXfrm>
    </dsp:sp>
    <dsp:sp modelId="{122B7139-0138-49D8-8DB0-4447B8087331}">
      <dsp:nvSpPr>
        <dsp:cNvPr id="0" name=""/>
        <dsp:cNvSpPr/>
      </dsp:nvSpPr>
      <dsp:spPr>
        <a:xfrm>
          <a:off x="662653" y="2690592"/>
          <a:ext cx="2037902" cy="1424455"/>
        </a:xfrm>
        <a:prstGeom prst="trapezoid">
          <a:avLst>
            <a:gd name="adj" fmla="val 25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>
            <a:solidFill>
              <a:schemeClr val="bg1"/>
            </a:solidFill>
          </a:endParaRPr>
        </a:p>
      </dsp:txBody>
      <dsp:txXfrm>
        <a:off x="1019286" y="2690592"/>
        <a:ext cx="1324636" cy="1424455"/>
      </dsp:txXfrm>
    </dsp:sp>
    <dsp:sp modelId="{E19A0B72-7355-472F-9224-BC335FB279B6}">
      <dsp:nvSpPr>
        <dsp:cNvPr id="0" name=""/>
        <dsp:cNvSpPr/>
      </dsp:nvSpPr>
      <dsp:spPr>
        <a:xfrm>
          <a:off x="0" y="4150472"/>
          <a:ext cx="3365369" cy="2580265"/>
        </a:xfrm>
        <a:prstGeom prst="trapezoid">
          <a:avLst>
            <a:gd name="adj" fmla="val 25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организации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939" y="4150472"/>
        <a:ext cx="2187489" cy="258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6CDF-C8C2-4772-9DB0-90B85D6D7BF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4A1A-DA47-4C56-90B7-E7F93A6BA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5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34A1A-DA47-4C56-90B7-E7F93A6BA7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6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90308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Оптимизация процесса самостоятельной деятельности детей в центрах активности (средняя группа)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Команда проекта: Кутепова Н.Ю., Васильева С.О.,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Тимченко М.С., Дружинина Т.М.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6D10BC-4F8E-4BA6-AECD-CC312AF43C88}"/>
              </a:ext>
            </a:extLst>
          </p:cNvPr>
          <p:cNvSpPr/>
          <p:nvPr/>
        </p:nvSpPr>
        <p:spPr>
          <a:xfrm>
            <a:off x="2104372" y="375781"/>
            <a:ext cx="7136609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Муниципальное бюджетное дошкольное образовательное  учреждение «Итатский детский сад № 4 «Дюймовочка»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9631" y="252761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/>
              <a:t>Достигнутые результаты (было и стало)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6213" y="623162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Calibri"/>
              </a:rPr>
              <a:t>12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1998093" y="938418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проекта 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2029631" y="1779649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БЫЛО</a:t>
            </a: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5233418" y="762277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СТАЛО</a:t>
            </a:r>
          </a:p>
        </p:txBody>
      </p:sp>
      <p:pic>
        <p:nvPicPr>
          <p:cNvPr id="10" name="Picture 7" descr="https://im0-tub-ru.yandex.net/i?id=f37910d7c9fc4a5c5b8391f88c34ac7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38" y="5441696"/>
            <a:ext cx="958609" cy="9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046816" y="3928230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БЫЛО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4756610" y="386703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СТАЛО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4325488" y="4028750"/>
            <a:ext cx="228244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Дооснащение центров активности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знообразным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многофункциональным, вариативным  материалом. Создание познавательных кейсов</a:t>
            </a: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78547" y="4289702"/>
            <a:ext cx="1581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группе непривлекательных центров. Материал однообразный, статичный и непривлекательный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="" xmlns:a16="http://schemas.microsoft.com/office/drawing/2014/main" id="{101ED8F7-C0A0-415C-AAAB-0FEB029A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043" y="2184184"/>
            <a:ext cx="1850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Отсутствие алгоритмов деятельности.</a:t>
            </a:r>
          </a:p>
        </p:txBody>
      </p:sp>
      <p:pic>
        <p:nvPicPr>
          <p:cNvPr id="18" name="Picture 23" descr="https://im0-tub-ru.yandex.net/i?id=8813a313505fd0ca9dcf963adbc9f0bf-l&amp;n=13">
            <a:extLst>
              <a:ext uri="{FF2B5EF4-FFF2-40B4-BE49-F238E27FC236}">
                <a16:creationId xmlns="" xmlns:a16="http://schemas.microsoft.com/office/drawing/2014/main" id="{1FBB8493-874C-4BDB-B974-D426B1A0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63" y="1570497"/>
            <a:ext cx="1850260" cy="13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7">
            <a:extLst>
              <a:ext uri="{FF2B5EF4-FFF2-40B4-BE49-F238E27FC236}">
                <a16:creationId xmlns="" xmlns:a16="http://schemas.microsoft.com/office/drawing/2014/main" id="{D4654E63-AA38-41F2-AC1A-A77E8BB00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406" y="1034550"/>
            <a:ext cx="1896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Размещены алгоритмы деятельности в центрах активности.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DB560D3-22A7-4F6D-B357-44179A70D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13" y="685269"/>
            <a:ext cx="3030566" cy="2272923"/>
          </a:xfrm>
          <a:prstGeom prst="rect">
            <a:avLst/>
          </a:prstGeom>
        </p:spPr>
      </p:pic>
      <p:pic>
        <p:nvPicPr>
          <p:cNvPr id="25" name="Picture 17" descr="https://www.detsad101.ru/assets/images/resources/689/i-1.jpg">
            <a:extLst>
              <a:ext uri="{FF2B5EF4-FFF2-40B4-BE49-F238E27FC236}">
                <a16:creationId xmlns="" xmlns:a16="http://schemas.microsoft.com/office/drawing/2014/main" id="{2B4EC44A-0692-4EE3-96D3-EF07827D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22" y="1696631"/>
            <a:ext cx="3135563" cy="21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Бережливые технологии\береж тех\IMG-20220322-WA00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35" y="4005142"/>
            <a:ext cx="2007129" cy="26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ережливые технологии\береж тех\IMG-20220322-WA00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986" y="4005142"/>
            <a:ext cx="2007128" cy="26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8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-42530"/>
            <a:ext cx="10909899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06617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4098" name="Picture 2" descr="F:\Бережливые технологии\береж тех\IMG-20220323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6" y="2285999"/>
            <a:ext cx="5320145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Бережливые технологии\береж тех\IMG-20220322-WA0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2285999"/>
            <a:ext cx="5320145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7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-42530"/>
            <a:ext cx="10909899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06617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5122" name="Picture 2" descr="F:\Бережливые технологии\береж тех\IMG-20220323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3" y="2042724"/>
            <a:ext cx="3494133" cy="46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Бережливые технологии\береж тех\IMG-20220322-WA0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92" y="2042723"/>
            <a:ext cx="3494132" cy="46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Бережливые технологии\береж тех\IMG-20220322-WA0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04" y="2042723"/>
            <a:ext cx="3219378" cy="46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1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655077" y="1135733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2400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12552" y="1587665"/>
            <a:ext cx="1016216" cy="1638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96446" y="1176412"/>
            <a:ext cx="3025240" cy="895946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Оптимизация процесса самостоятельной деятельности детей в центрах активности, сек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62345" y="938682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613845" y="2515913"/>
            <a:ext cx="914422" cy="31488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225713" y="2137882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551979" y="73661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Достигнутые результаты (было и стало)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Экономия времени: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655077" y="2242794"/>
            <a:ext cx="928275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584" y="2220445"/>
            <a:ext cx="2964101" cy="653913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воспитателем информации о начале свободной игровой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/>
          </p:cNvPr>
          <p:cNvSpPr/>
          <p:nvPr/>
        </p:nvSpPr>
        <p:spPr>
          <a:xfrm>
            <a:off x="596445" y="767845"/>
            <a:ext cx="10985234" cy="605636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257032" y="780385"/>
            <a:ext cx="16769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БЫЛО:</a:t>
            </a:r>
          </a:p>
        </p:txBody>
      </p:sp>
      <p:sp>
        <p:nvSpPr>
          <p:cNvPr id="23" name="TextBox 52"/>
          <p:cNvSpPr txBox="1">
            <a:spLocks noChangeArrowheads="1"/>
          </p:cNvSpPr>
          <p:nvPr/>
        </p:nvSpPr>
        <p:spPr bwMode="auto">
          <a:xfrm>
            <a:off x="5802045" y="839853"/>
            <a:ext cx="1452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СТАЛО: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7492" y="2911600"/>
            <a:ext cx="2965060" cy="408784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Движение детей от воспитателя до шкафчика с игрушками, сек</a:t>
            </a: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3659086" y="3126902"/>
            <a:ext cx="881909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узел 25"/>
          <p:cNvSpPr/>
          <p:nvPr/>
        </p:nvSpPr>
        <p:spPr>
          <a:xfrm>
            <a:off x="4628768" y="2898579"/>
            <a:ext cx="946291" cy="38871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657584" y="4160760"/>
            <a:ext cx="2954967" cy="31651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Свободная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игровая деятельность,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3650231" y="4326259"/>
            <a:ext cx="878036" cy="16762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4696374" y="5245078"/>
            <a:ext cx="942441" cy="47551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667677" y="3371439"/>
            <a:ext cx="2954007" cy="23392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defTabSz="91440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Выбор детей игрушек, сек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0800000" flipV="1">
            <a:off x="657584" y="5220608"/>
            <a:ext cx="2954966" cy="46472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Завершение игровой деятельности,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>
            <a:off x="3659086" y="4816798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узел 42"/>
          <p:cNvSpPr/>
          <p:nvPr/>
        </p:nvSpPr>
        <p:spPr>
          <a:xfrm>
            <a:off x="4696374" y="5794394"/>
            <a:ext cx="970508" cy="38590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779DFCA2-5AEA-4B82-A85B-40F39C8624F8}"/>
              </a:ext>
            </a:extLst>
          </p:cNvPr>
          <p:cNvSpPr/>
          <p:nvPr/>
        </p:nvSpPr>
        <p:spPr>
          <a:xfrm>
            <a:off x="644317" y="3631930"/>
            <a:ext cx="2968235" cy="483349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defTabSz="91440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Движение детей от шкафчика к месту игры,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="" xmlns:a16="http://schemas.microsoft.com/office/drawing/2014/main" id="{19EC339B-564F-4506-8BC7-6FF76A522FD4}"/>
              </a:ext>
            </a:extLst>
          </p:cNvPr>
          <p:cNvSpPr/>
          <p:nvPr/>
        </p:nvSpPr>
        <p:spPr>
          <a:xfrm>
            <a:off x="4628768" y="4144452"/>
            <a:ext cx="990443" cy="48797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1079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111E816D-D5B3-4E54-A2DD-9D7F4276DFEE}"/>
              </a:ext>
            </a:extLst>
          </p:cNvPr>
          <p:cNvCxnSpPr>
            <a:cxnSpLocks/>
          </p:cNvCxnSpPr>
          <p:nvPr/>
        </p:nvCxnSpPr>
        <p:spPr>
          <a:xfrm flipV="1">
            <a:off x="3630924" y="3473048"/>
            <a:ext cx="897343" cy="1535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>
            <a:extLst>
              <a:ext uri="{FF2B5EF4-FFF2-40B4-BE49-F238E27FC236}">
                <a16:creationId xmlns="" xmlns:a16="http://schemas.microsoft.com/office/drawing/2014/main" id="{4C4C0CDF-76A4-434C-8810-DDF77C8A29DF}"/>
              </a:ext>
            </a:extLst>
          </p:cNvPr>
          <p:cNvSpPr/>
          <p:nvPr/>
        </p:nvSpPr>
        <p:spPr>
          <a:xfrm>
            <a:off x="4724176" y="4721642"/>
            <a:ext cx="843777" cy="358612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9B9FF7D2-6849-4964-9275-287630C4828F}"/>
              </a:ext>
            </a:extLst>
          </p:cNvPr>
          <p:cNvCxnSpPr>
            <a:cxnSpLocks/>
          </p:cNvCxnSpPr>
          <p:nvPr/>
        </p:nvCxnSpPr>
        <p:spPr>
          <a:xfrm>
            <a:off x="3630924" y="3923424"/>
            <a:ext cx="91007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667679" y="4530167"/>
            <a:ext cx="2944872" cy="653913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воспитателем информации о начале свободной игровой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0800000" flipV="1">
            <a:off x="667675" y="5720595"/>
            <a:ext cx="2944876" cy="46472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Движение от места игры детьми до шкафчика с игрушками,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0800000" flipV="1">
            <a:off x="647492" y="6233234"/>
            <a:ext cx="2965059" cy="46472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Уборка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грушек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место,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>
          <a:xfrm>
            <a:off x="3630924" y="5448745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3671814" y="5952955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3659086" y="6433301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Блок-схема: узел 67"/>
          <p:cNvSpPr/>
          <p:nvPr/>
        </p:nvSpPr>
        <p:spPr>
          <a:xfrm>
            <a:off x="4637061" y="3320384"/>
            <a:ext cx="946291" cy="38871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Блок-схема: узел 68"/>
          <p:cNvSpPr/>
          <p:nvPr/>
        </p:nvSpPr>
        <p:spPr>
          <a:xfrm>
            <a:off x="4672920" y="3730331"/>
            <a:ext cx="946291" cy="38871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Блок-схема: узел 69"/>
          <p:cNvSpPr/>
          <p:nvPr/>
        </p:nvSpPr>
        <p:spPr>
          <a:xfrm>
            <a:off x="4696374" y="6213883"/>
            <a:ext cx="970508" cy="38590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9877913" y="1185543"/>
            <a:ext cx="936625" cy="936625"/>
          </a:xfrm>
          <a:prstGeom prst="flowChartConnector">
            <a:avLst/>
          </a:prstGeom>
          <a:solidFill>
            <a:srgbClr val="92D050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8835388" y="1637475"/>
            <a:ext cx="1016216" cy="1638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819282" y="1226222"/>
            <a:ext cx="3025240" cy="895946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самостоятельной деятельности детей в центрах активности, сек</a:t>
            </a:r>
          </a:p>
        </p:txBody>
      </p:sp>
      <p:cxnSp>
        <p:nvCxnSpPr>
          <p:cNvPr id="74" name="Прямая соединительная линия 73"/>
          <p:cNvCxnSpPr>
            <a:cxnSpLocks/>
          </p:cNvCxnSpPr>
          <p:nvPr/>
        </p:nvCxnSpPr>
        <p:spPr>
          <a:xfrm>
            <a:off x="8836681" y="2565723"/>
            <a:ext cx="914422" cy="31488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Блок-схема: узел 74"/>
          <p:cNvSpPr/>
          <p:nvPr/>
        </p:nvSpPr>
        <p:spPr>
          <a:xfrm>
            <a:off x="9877913" y="2292604"/>
            <a:ext cx="928275" cy="577726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80420" y="2270255"/>
            <a:ext cx="2964101" cy="653913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воспитателем информации о начале свободной игровой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870328" y="2961410"/>
            <a:ext cx="2965060" cy="408784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Движение детей от воспитателя до шкафчика с игрушками, сек</a:t>
            </a:r>
          </a:p>
        </p:txBody>
      </p:sp>
      <p:cxnSp>
        <p:nvCxnSpPr>
          <p:cNvPr id="78" name="Прямая соединительная линия 77"/>
          <p:cNvCxnSpPr>
            <a:cxnSpLocks/>
          </p:cNvCxnSpPr>
          <p:nvPr/>
        </p:nvCxnSpPr>
        <p:spPr>
          <a:xfrm>
            <a:off x="8881922" y="3176712"/>
            <a:ext cx="881909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Блок-схема: узел 78"/>
          <p:cNvSpPr/>
          <p:nvPr/>
        </p:nvSpPr>
        <p:spPr>
          <a:xfrm>
            <a:off x="9851604" y="2948389"/>
            <a:ext cx="946291" cy="388716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 rot="10800000" flipV="1">
            <a:off x="5880420" y="4210570"/>
            <a:ext cx="2954967" cy="316510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Свободная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игровая деятельность,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>
            <a:cxnSpLocks/>
          </p:cNvCxnSpPr>
          <p:nvPr/>
        </p:nvCxnSpPr>
        <p:spPr>
          <a:xfrm>
            <a:off x="8873067" y="4376069"/>
            <a:ext cx="878036" cy="16762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Блок-схема: узел 81"/>
          <p:cNvSpPr/>
          <p:nvPr/>
        </p:nvSpPr>
        <p:spPr>
          <a:xfrm>
            <a:off x="9919210" y="5294888"/>
            <a:ext cx="942441" cy="475517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10800000" flipV="1">
            <a:off x="5890513" y="3421249"/>
            <a:ext cx="2954007" cy="233920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defTabSz="91440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Выбор детей игрушек, сек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5880420" y="5270418"/>
            <a:ext cx="2954966" cy="464720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Завершение игровой деятельности,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>
            <a:cxnSpLocks/>
          </p:cNvCxnSpPr>
          <p:nvPr/>
        </p:nvCxnSpPr>
        <p:spPr>
          <a:xfrm>
            <a:off x="8881922" y="4866608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Блок-схема: узел 85"/>
          <p:cNvSpPr/>
          <p:nvPr/>
        </p:nvSpPr>
        <p:spPr>
          <a:xfrm>
            <a:off x="9919210" y="5844204"/>
            <a:ext cx="970508" cy="385906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779DFCA2-5AEA-4B82-A85B-40F39C8624F8}"/>
              </a:ext>
            </a:extLst>
          </p:cNvPr>
          <p:cNvSpPr/>
          <p:nvPr/>
        </p:nvSpPr>
        <p:spPr>
          <a:xfrm>
            <a:off x="5867153" y="3681740"/>
            <a:ext cx="2968235" cy="483349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 defTabSz="91440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Движение детей от шкафчика к месту игры,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8" name="Блок-схема: узел 87">
            <a:extLst>
              <a:ext uri="{FF2B5EF4-FFF2-40B4-BE49-F238E27FC236}">
                <a16:creationId xmlns="" xmlns:a16="http://schemas.microsoft.com/office/drawing/2014/main" id="{19EC339B-564F-4506-8BC7-6FF76A522FD4}"/>
              </a:ext>
            </a:extLst>
          </p:cNvPr>
          <p:cNvSpPr/>
          <p:nvPr/>
        </p:nvSpPr>
        <p:spPr>
          <a:xfrm>
            <a:off x="9851604" y="4194262"/>
            <a:ext cx="990443" cy="487977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1818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="" xmlns:a16="http://schemas.microsoft.com/office/drawing/2014/main" id="{111E816D-D5B3-4E54-A2DD-9D7F4276DFEE}"/>
              </a:ext>
            </a:extLst>
          </p:cNvPr>
          <p:cNvCxnSpPr>
            <a:cxnSpLocks/>
          </p:cNvCxnSpPr>
          <p:nvPr/>
        </p:nvCxnSpPr>
        <p:spPr>
          <a:xfrm flipV="1">
            <a:off x="8853760" y="3522858"/>
            <a:ext cx="897343" cy="1535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Блок-схема: узел 89">
            <a:extLst>
              <a:ext uri="{FF2B5EF4-FFF2-40B4-BE49-F238E27FC236}">
                <a16:creationId xmlns="" xmlns:a16="http://schemas.microsoft.com/office/drawing/2014/main" id="{4C4C0CDF-76A4-434C-8810-DDF77C8A29DF}"/>
              </a:ext>
            </a:extLst>
          </p:cNvPr>
          <p:cNvSpPr/>
          <p:nvPr/>
        </p:nvSpPr>
        <p:spPr>
          <a:xfrm>
            <a:off x="9947012" y="4771452"/>
            <a:ext cx="843777" cy="358612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9B9FF7D2-6849-4964-9275-287630C4828F}"/>
              </a:ext>
            </a:extLst>
          </p:cNvPr>
          <p:cNvCxnSpPr>
            <a:cxnSpLocks/>
          </p:cNvCxnSpPr>
          <p:nvPr/>
        </p:nvCxnSpPr>
        <p:spPr>
          <a:xfrm>
            <a:off x="8853760" y="3973234"/>
            <a:ext cx="91007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5890515" y="4579977"/>
            <a:ext cx="2944872" cy="653913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воспитателем информации о начале свободной игровой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rot="10800000" flipV="1">
            <a:off x="5890511" y="5770405"/>
            <a:ext cx="2944876" cy="464720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Движение от места игры детьми до шкафчика с игрушками,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>
            <a:cxnSpLocks/>
          </p:cNvCxnSpPr>
          <p:nvPr/>
        </p:nvCxnSpPr>
        <p:spPr>
          <a:xfrm>
            <a:off x="8853760" y="5498555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cxnSpLocks/>
          </p:cNvCxnSpPr>
          <p:nvPr/>
        </p:nvCxnSpPr>
        <p:spPr>
          <a:xfrm>
            <a:off x="8894650" y="6002765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cxnSpLocks/>
          </p:cNvCxnSpPr>
          <p:nvPr/>
        </p:nvCxnSpPr>
        <p:spPr>
          <a:xfrm>
            <a:off x="8881922" y="6483111"/>
            <a:ext cx="869181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Блок-схема: узел 96"/>
          <p:cNvSpPr/>
          <p:nvPr/>
        </p:nvSpPr>
        <p:spPr>
          <a:xfrm>
            <a:off x="9859897" y="3370194"/>
            <a:ext cx="946291" cy="388716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" name="Блок-схема: узел 97"/>
          <p:cNvSpPr/>
          <p:nvPr/>
        </p:nvSpPr>
        <p:spPr>
          <a:xfrm>
            <a:off x="9895756" y="3780141"/>
            <a:ext cx="946291" cy="388716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Блок-схема: узел 98"/>
          <p:cNvSpPr/>
          <p:nvPr/>
        </p:nvSpPr>
        <p:spPr>
          <a:xfrm>
            <a:off x="9919210" y="6263693"/>
            <a:ext cx="970508" cy="385906"/>
          </a:xfrm>
          <a:prstGeom prst="flowChartConnector">
            <a:avLst/>
          </a:prstGeom>
          <a:solidFill>
            <a:srgbClr val="92D050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 rot="10800000" flipV="1">
            <a:off x="5890515" y="6263693"/>
            <a:ext cx="2965059" cy="464720"/>
          </a:xfrm>
          <a:prstGeom prst="rect">
            <a:avLst/>
          </a:prstGeom>
          <a:solidFill>
            <a:srgbClr val="92D050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Уборка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грушек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место, сек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1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55343"/>
              </p:ext>
            </p:extLst>
          </p:nvPr>
        </p:nvGraphicFramePr>
        <p:xfrm>
          <a:off x="287589" y="44923"/>
          <a:ext cx="11668884" cy="6747942"/>
        </p:xfrm>
        <a:graphic>
          <a:graphicData uri="http://schemas.openxmlformats.org/drawingml/2006/table">
            <a:tbl>
              <a:tblPr/>
              <a:tblGrid>
                <a:gridCol w="2928459"/>
                <a:gridCol w="1570194"/>
                <a:gridCol w="1570194"/>
                <a:gridCol w="2928459"/>
                <a:gridCol w="1335789"/>
                <a:gridCol w="1335789"/>
              </a:tblGrid>
              <a:tr h="2916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дошкольное образовательное учреждение "Итатский детский сад № 4 "Дюймовочка"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5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(наименование структурного подразделения Администрации Кемеровской области, исполнительного органа государственной власти Кемеровской области, органа местного самоуправления муниципального образования Кемеровской области)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50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самостоятельной деятельности детей в центрах активности (средняя группа).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9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УТВЕРЖДАЮ: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32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Петрова Лариса Александровна, заведующий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32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должность заказчика лин-проекта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32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32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подпись, ФИО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1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данные: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Обоснование: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7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Петрова Л.А. заведующий д/с №4 Дюймовочка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 Нерациональное размещение игрового материала.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 детей во второй половине дня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Однообразие, статичность и непривлекательность материалов в центрах активности.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Границы процесса: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объявления воспитателем информации детям о начале игровой самостоятельной деятельности до уборки игрового материала на место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Длительный процесс поиска детьми необходимого материла.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Кутепова Н.Ю. учитель-логопед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Длительное время, затрачиваемое детьми на уборку игрового материала после игровой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проекта: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Васильева С.О.-воспитатаель, Тимченко М.С.-воспитатель, Дружинина Т.М.-воспитатель.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и эффекты: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Сроки: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6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ед. изм.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этапа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99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поиска детьми необходимого материала в средней группе, мин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Согласование паспорта лин-проекта  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Картирование текщего состояния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17.05.2021.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09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времени на свободную игровую деятельность, мин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Анализ проблем и потерь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01.07.2021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20.08.2021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Составление карты целевого состояния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23.08.2021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30.09.2021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9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на уборку игрового материала после самостоятельной деятельности, мин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65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Разработка плана мероприятий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237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Эффекты: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Создание визуализации безопасного пространства в ходе самостоятельной деятельности детей. 2. Формирование у детей умения планировать игровые действия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Защита плана мероприятий перед заказчиком 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1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Внедрение улучшений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01.11.2021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30.12.2021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0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Мониторинг результатов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11.02.2021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0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Закрытие лин-проекта 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14.02.2021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6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Мониторинг стабильности достигнутых результатов </a:t>
                      </a:r>
                    </a:p>
                  </a:txBody>
                  <a:tcPr marL="7065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272533" y="1331387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Кутепова Наталья Юрьевна, учитель-логопед/старший воспитатель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– </a:t>
            </a:r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РУКОВОДИТЕЛЬ ПРОЕКТА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44" y="258407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25" y="43575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460DD9B-1A47-4970-8E35-BA03AC0AF984}"/>
              </a:ext>
            </a:extLst>
          </p:cNvPr>
          <p:cNvSpPr/>
          <p:nvPr/>
        </p:nvSpPr>
        <p:spPr>
          <a:xfrm>
            <a:off x="1929788" y="2521215"/>
            <a:ext cx="3949933" cy="615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Васильева Светлана Олеговна -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8C7F769-CDC1-43A8-B80A-AD97645B01E1}"/>
              </a:ext>
            </a:extLst>
          </p:cNvPr>
          <p:cNvSpPr/>
          <p:nvPr/>
        </p:nvSpPr>
        <p:spPr>
          <a:xfrm>
            <a:off x="4857862" y="4357543"/>
            <a:ext cx="3257485" cy="532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Тимченко Марина Семеновна -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7618593" y="2492571"/>
            <a:ext cx="3782860" cy="62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Дружинина Татьяна Михайловна -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87" y="249257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322589" y="1251987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1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036181" y="4019617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/>
              <a:t>2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2597834" y="2314110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3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8151127" y="753498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/>
              <a:t>4</a:t>
            </a:r>
          </a:p>
        </p:txBody>
      </p:sp>
      <p:sp>
        <p:nvSpPr>
          <p:cNvPr id="12" name="Пятно 2 11"/>
          <p:cNvSpPr/>
          <p:nvPr/>
        </p:nvSpPr>
        <p:spPr>
          <a:xfrm>
            <a:off x="8816975" y="4019617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/>
              <a:t>5</a:t>
            </a:r>
          </a:p>
        </p:txBody>
      </p:sp>
      <p:sp>
        <p:nvSpPr>
          <p:cNvPr id="13" name="Пятно 2 12"/>
          <p:cNvSpPr/>
          <p:nvPr/>
        </p:nvSpPr>
        <p:spPr>
          <a:xfrm>
            <a:off x="10907384" y="2213432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/>
              <a:t>6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0203" y="2133845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Воспитатель -  Озвучивание воспитателем информации о начале свободной игровой деятельности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53</a:t>
            </a:r>
          </a:p>
          <a:p>
            <a:pPr algn="l"/>
            <a:r>
              <a:rPr lang="en-US" sz="1100" dirty="0"/>
              <a:t>max 65</a:t>
            </a:r>
            <a:endParaRPr lang="ru-RU" sz="11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96444" y="4762390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Движение детей от воспитателя до шкафчика с игрушками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62</a:t>
            </a:r>
          </a:p>
          <a:p>
            <a:pPr algn="l"/>
            <a:r>
              <a:rPr lang="en-US" sz="1100" dirty="0"/>
              <a:t>max 80</a:t>
            </a:r>
            <a:endParaRPr lang="ru-RU" sz="1100" dirty="0"/>
          </a:p>
        </p:txBody>
      </p:sp>
      <p:cxnSp>
        <p:nvCxnSpPr>
          <p:cNvPr id="17" name="Прямая со стрелкой 16"/>
          <p:cNvCxnSpPr>
            <a:stCxn id="14" idx="3"/>
            <a:endCxn id="16" idx="1"/>
          </p:cNvCxnSpPr>
          <p:nvPr/>
        </p:nvCxnSpPr>
        <p:spPr>
          <a:xfrm flipH="1">
            <a:off x="596444" y="2705345"/>
            <a:ext cx="1265259" cy="2628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2254250" y="3105159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Выбор детьми игрушек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287</a:t>
            </a:r>
          </a:p>
          <a:p>
            <a:pPr algn="l"/>
            <a:r>
              <a:rPr lang="en-US" sz="1100" dirty="0"/>
              <a:t>max 360</a:t>
            </a:r>
            <a:endParaRPr lang="ru-RU" sz="1100" dirty="0"/>
          </a:p>
        </p:txBody>
      </p:sp>
      <p:cxnSp>
        <p:nvCxnSpPr>
          <p:cNvPr id="19" name="Прямая со стрелкой 18"/>
          <p:cNvCxnSpPr>
            <a:stCxn id="16" idx="3"/>
            <a:endCxn id="18" idx="1"/>
          </p:cNvCxnSpPr>
          <p:nvPr/>
        </p:nvCxnSpPr>
        <p:spPr>
          <a:xfrm flipH="1" flipV="1">
            <a:off x="2254250" y="3676659"/>
            <a:ext cx="183694" cy="1657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процесс 19"/>
          <p:cNvSpPr/>
          <p:nvPr/>
        </p:nvSpPr>
        <p:spPr>
          <a:xfrm>
            <a:off x="4127048" y="1251987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/>
              <a:t>Группа</a:t>
            </a:r>
          </a:p>
          <a:p>
            <a:pPr algn="l"/>
            <a:r>
              <a:rPr lang="ru-RU" sz="1100"/>
              <a:t>Дети -  Движение детей от шкавчика к месту игры</a:t>
            </a:r>
          </a:p>
          <a:p>
            <a:pPr algn="l"/>
            <a:endParaRPr lang="ru-RU" sz="1100"/>
          </a:p>
          <a:p>
            <a:pPr algn="l"/>
            <a:r>
              <a:rPr lang="en-US" sz="1100"/>
              <a:t>min 85</a:t>
            </a:r>
          </a:p>
          <a:p>
            <a:pPr algn="l"/>
            <a:r>
              <a:rPr lang="en-US" sz="1100"/>
              <a:t>max 110</a:t>
            </a:r>
            <a:endParaRPr lang="ru-RU" sz="1100"/>
          </a:p>
        </p:txBody>
      </p:sp>
      <p:cxnSp>
        <p:nvCxnSpPr>
          <p:cNvPr id="21" name="Прямая со стрелкой 20"/>
          <p:cNvCxnSpPr>
            <a:stCxn id="18" idx="3"/>
            <a:endCxn id="20" idx="1"/>
          </p:cNvCxnSpPr>
          <p:nvPr/>
        </p:nvCxnSpPr>
        <p:spPr>
          <a:xfrm flipV="1">
            <a:off x="4095750" y="1823487"/>
            <a:ext cx="31298" cy="185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4391478" y="4788035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Свободная игровая деятельность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1079</a:t>
            </a:r>
          </a:p>
          <a:p>
            <a:pPr algn="l"/>
            <a:r>
              <a:rPr lang="en-US" sz="1100" dirty="0"/>
              <a:t>max 1200</a:t>
            </a:r>
            <a:endParaRPr lang="ru-RU" sz="1100" dirty="0"/>
          </a:p>
        </p:txBody>
      </p:sp>
      <p:cxnSp>
        <p:nvCxnSpPr>
          <p:cNvPr id="23" name="Прямая со стрелкой 22"/>
          <p:cNvCxnSpPr>
            <a:stCxn id="20" idx="3"/>
            <a:endCxn id="22" idx="1"/>
          </p:cNvCxnSpPr>
          <p:nvPr/>
        </p:nvCxnSpPr>
        <p:spPr>
          <a:xfrm flipH="1">
            <a:off x="4391478" y="1823487"/>
            <a:ext cx="1577070" cy="353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процесс 23"/>
          <p:cNvSpPr/>
          <p:nvPr/>
        </p:nvSpPr>
        <p:spPr>
          <a:xfrm>
            <a:off x="6096000" y="3154362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Воспитатель -  Озвучивание воспитателем информации о завершении игровой деятельности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47</a:t>
            </a:r>
          </a:p>
          <a:p>
            <a:pPr algn="l"/>
            <a:r>
              <a:rPr lang="en-US" sz="1100" dirty="0"/>
              <a:t>max 65</a:t>
            </a:r>
            <a:endParaRPr lang="ru-RU" sz="1100" dirty="0"/>
          </a:p>
        </p:txBody>
      </p:sp>
      <p:cxnSp>
        <p:nvCxnSpPr>
          <p:cNvPr id="25" name="Прямая со стрелкой 24"/>
          <p:cNvCxnSpPr>
            <a:stCxn id="22" idx="3"/>
            <a:endCxn id="24" idx="1"/>
          </p:cNvCxnSpPr>
          <p:nvPr/>
        </p:nvCxnSpPr>
        <p:spPr>
          <a:xfrm flipH="1" flipV="1">
            <a:off x="6096000" y="3725862"/>
            <a:ext cx="136978" cy="163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процесс 25"/>
          <p:cNvSpPr/>
          <p:nvPr/>
        </p:nvSpPr>
        <p:spPr>
          <a:xfrm>
            <a:off x="7937500" y="1420248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Завершение игровой </a:t>
            </a:r>
            <a:r>
              <a:rPr lang="ru-RU" sz="1100" dirty="0" err="1"/>
              <a:t>дечятельности</a:t>
            </a:r>
            <a:r>
              <a:rPr lang="ru-RU" sz="1100" dirty="0"/>
              <a:t> детьми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421</a:t>
            </a:r>
          </a:p>
          <a:p>
            <a:pPr algn="l"/>
            <a:r>
              <a:rPr lang="en-US" sz="1100" dirty="0"/>
              <a:t>max 500</a:t>
            </a:r>
            <a:endParaRPr lang="ru-RU" sz="1100" dirty="0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8192402" y="4788035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Движение от места игры детьми до шкафчика с игрушками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93</a:t>
            </a:r>
          </a:p>
          <a:p>
            <a:pPr algn="l"/>
            <a:r>
              <a:rPr lang="en-US" sz="1100" dirty="0"/>
              <a:t>max 130</a:t>
            </a:r>
            <a:endParaRPr lang="ru-RU" sz="1100" dirty="0"/>
          </a:p>
        </p:txBody>
      </p:sp>
      <p:cxnSp>
        <p:nvCxnSpPr>
          <p:cNvPr id="28" name="Прямая со стрелкой 27"/>
          <p:cNvCxnSpPr>
            <a:stCxn id="26" idx="3"/>
            <a:endCxn id="27" idx="1"/>
          </p:cNvCxnSpPr>
          <p:nvPr/>
        </p:nvCxnSpPr>
        <p:spPr>
          <a:xfrm flipH="1">
            <a:off x="8192402" y="1991748"/>
            <a:ext cx="1586598" cy="3367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роцесс 28"/>
          <p:cNvSpPr/>
          <p:nvPr/>
        </p:nvSpPr>
        <p:spPr>
          <a:xfrm>
            <a:off x="10330297" y="2963297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/>
              <a:t>Группа</a:t>
            </a:r>
          </a:p>
          <a:p>
            <a:pPr algn="l"/>
            <a:r>
              <a:rPr lang="ru-RU" sz="1100"/>
              <a:t>Дети -  Уборка игрушек на место</a:t>
            </a:r>
          </a:p>
          <a:p>
            <a:pPr algn="l"/>
            <a:endParaRPr lang="ru-RU" sz="1100"/>
          </a:p>
          <a:p>
            <a:pPr algn="l"/>
            <a:r>
              <a:rPr lang="en-US" sz="1100"/>
              <a:t>min 273</a:t>
            </a:r>
          </a:p>
          <a:p>
            <a:pPr algn="l"/>
            <a:r>
              <a:rPr lang="en-US" sz="1100"/>
              <a:t>max 400</a:t>
            </a:r>
            <a:endParaRPr lang="ru-RU" sz="1100"/>
          </a:p>
        </p:txBody>
      </p:sp>
      <p:cxnSp>
        <p:nvCxnSpPr>
          <p:cNvPr id="30" name="Прямая со стрелкой 29"/>
          <p:cNvCxnSpPr>
            <a:stCxn id="27" idx="3"/>
            <a:endCxn id="29" idx="1"/>
          </p:cNvCxnSpPr>
          <p:nvPr/>
        </p:nvCxnSpPr>
        <p:spPr>
          <a:xfrm flipV="1">
            <a:off x="10033902" y="3534797"/>
            <a:ext cx="296395" cy="1824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но 2 30"/>
          <p:cNvSpPr/>
          <p:nvPr/>
        </p:nvSpPr>
        <p:spPr>
          <a:xfrm>
            <a:off x="6485164" y="2371970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/>
              <a:t>1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7592291" y="2133845"/>
            <a:ext cx="345209" cy="1020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31"/>
            <a:ext cx="617709" cy="120153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133867362"/>
              </p:ext>
            </p:extLst>
          </p:nvPr>
        </p:nvGraphicFramePr>
        <p:xfrm>
          <a:off x="0" y="0"/>
          <a:ext cx="3365369" cy="673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3524209" y="1093510"/>
            <a:ext cx="8548462" cy="876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24209" y="2073897"/>
            <a:ext cx="8548462" cy="15246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Aft>
                <a:spcPct val="3500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24209" y="3851565"/>
            <a:ext cx="8548462" cy="27660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8181" y="311085"/>
            <a:ext cx="4421172" cy="4430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ПИРАМИДА ПРОБЛЕМ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ятно 1 41"/>
          <p:cNvSpPr/>
          <p:nvPr/>
        </p:nvSpPr>
        <p:spPr>
          <a:xfrm>
            <a:off x="3544991" y="3897865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Пятно 1 42"/>
          <p:cNvSpPr/>
          <p:nvPr/>
        </p:nvSpPr>
        <p:spPr>
          <a:xfrm>
            <a:off x="3544991" y="4410484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Пятно 1 43"/>
          <p:cNvSpPr/>
          <p:nvPr/>
        </p:nvSpPr>
        <p:spPr>
          <a:xfrm>
            <a:off x="3544991" y="4911089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Пятно 1 44"/>
          <p:cNvSpPr/>
          <p:nvPr/>
        </p:nvSpPr>
        <p:spPr>
          <a:xfrm>
            <a:off x="3631907" y="5389415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ятно 1 45"/>
          <p:cNvSpPr/>
          <p:nvPr/>
        </p:nvSpPr>
        <p:spPr>
          <a:xfrm>
            <a:off x="3547876" y="5973400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3777" y="3969508"/>
            <a:ext cx="776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Длительный процесс подготовки к самостоятельной деятельности детей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71330" y="4281511"/>
            <a:ext cx="790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Отсутствие алгоритмов деятельности и визуализации материала в центрах активности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43413" y="5389415"/>
            <a:ext cx="77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Наличие в группе неправильных центров активности.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Однообразие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статичность и непривлекательность материалов в центрах активности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3776" y="4844232"/>
            <a:ext cx="77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Дети проявляют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самостоятельную 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деятельность непродолжительное время в центрах активности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1489" y="5915890"/>
            <a:ext cx="77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Нерациональное размещение материала. Нет определенного стандарта размещения игрового материала</a:t>
            </a:r>
          </a:p>
        </p:txBody>
      </p:sp>
      <p:sp>
        <p:nvSpPr>
          <p:cNvPr id="52" name="Пятно 1 51"/>
          <p:cNvSpPr/>
          <p:nvPr/>
        </p:nvSpPr>
        <p:spPr>
          <a:xfrm>
            <a:off x="438494" y="5523127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ятно 1 52"/>
          <p:cNvSpPr/>
          <p:nvPr/>
        </p:nvSpPr>
        <p:spPr>
          <a:xfrm>
            <a:off x="634535" y="6035746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Пятно 1 53"/>
          <p:cNvSpPr/>
          <p:nvPr/>
        </p:nvSpPr>
        <p:spPr>
          <a:xfrm>
            <a:off x="1257989" y="6215855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Пятно 1 54"/>
          <p:cNvSpPr/>
          <p:nvPr/>
        </p:nvSpPr>
        <p:spPr>
          <a:xfrm>
            <a:off x="1782386" y="5779436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2405840" y="6215855"/>
            <a:ext cx="623454" cy="5126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1251987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Воспитатель -  Озвучивание воспитателем информации о начале свободной игровой деятельности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15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03602" y="3046186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Движение детей от воспитателя до шкафчика с игрушками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32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 flipH="1">
            <a:off x="803602" y="1823487"/>
            <a:ext cx="1037898" cy="179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процесс 10"/>
          <p:cNvSpPr/>
          <p:nvPr/>
        </p:nvSpPr>
        <p:spPr>
          <a:xfrm>
            <a:off x="1617436" y="4815115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Выбор детьми игрушек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105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12" name="Прямая со стрелкой 11"/>
          <p:cNvCxnSpPr>
            <a:stCxn id="8" idx="3"/>
            <a:endCxn id="11" idx="1"/>
          </p:cNvCxnSpPr>
          <p:nvPr/>
        </p:nvCxnSpPr>
        <p:spPr>
          <a:xfrm flipH="1">
            <a:off x="1617436" y="3617686"/>
            <a:ext cx="1027666" cy="176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роцесс 12"/>
          <p:cNvSpPr/>
          <p:nvPr/>
        </p:nvSpPr>
        <p:spPr>
          <a:xfrm>
            <a:off x="3016250" y="1251987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Движение детей от </a:t>
            </a:r>
            <a:r>
              <a:rPr lang="ru-RU" sz="1100" dirty="0" err="1"/>
              <a:t>шкавчика</a:t>
            </a:r>
            <a:r>
              <a:rPr lang="ru-RU" sz="1100" dirty="0"/>
              <a:t> к месту игры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27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14" name="Прямая со стрелкой 13"/>
          <p:cNvCxnSpPr>
            <a:stCxn id="11" idx="3"/>
            <a:endCxn id="13" idx="1"/>
          </p:cNvCxnSpPr>
          <p:nvPr/>
        </p:nvCxnSpPr>
        <p:spPr>
          <a:xfrm flipH="1" flipV="1">
            <a:off x="3016250" y="1823487"/>
            <a:ext cx="442686" cy="356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процесс 15"/>
          <p:cNvSpPr/>
          <p:nvPr/>
        </p:nvSpPr>
        <p:spPr>
          <a:xfrm>
            <a:off x="4507593" y="3033551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Свободная игровая деятельность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1818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17" name="Прямая со стрелкой 16"/>
          <p:cNvCxnSpPr>
            <a:stCxn id="13" idx="3"/>
            <a:endCxn id="16" idx="1"/>
          </p:cNvCxnSpPr>
          <p:nvPr/>
        </p:nvCxnSpPr>
        <p:spPr>
          <a:xfrm flipH="1">
            <a:off x="4507593" y="1823487"/>
            <a:ext cx="350157" cy="178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5766707" y="4815115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Воспитатель -  Озвучивание воспитателем информации о завершении игровой деятельности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15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19" name="Прямая со стрелкой 18"/>
          <p:cNvCxnSpPr>
            <a:stCxn id="16" idx="3"/>
            <a:endCxn id="18" idx="1"/>
          </p:cNvCxnSpPr>
          <p:nvPr/>
        </p:nvCxnSpPr>
        <p:spPr>
          <a:xfrm flipH="1">
            <a:off x="5766707" y="3605051"/>
            <a:ext cx="582386" cy="178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процесс 19"/>
          <p:cNvSpPr/>
          <p:nvPr/>
        </p:nvSpPr>
        <p:spPr>
          <a:xfrm>
            <a:off x="7011308" y="1251987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Завершение игровой </a:t>
            </a:r>
            <a:r>
              <a:rPr lang="ru-RU" sz="1100" dirty="0" err="1"/>
              <a:t>дечятельности</a:t>
            </a:r>
            <a:r>
              <a:rPr lang="ru-RU" sz="1100" dirty="0"/>
              <a:t> детьми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231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21" name="Прямая со стрелкой 20"/>
          <p:cNvCxnSpPr>
            <a:stCxn id="18" idx="3"/>
            <a:endCxn id="20" idx="1"/>
          </p:cNvCxnSpPr>
          <p:nvPr/>
        </p:nvCxnSpPr>
        <p:spPr>
          <a:xfrm flipH="1" flipV="1">
            <a:off x="7011308" y="1823487"/>
            <a:ext cx="596899" cy="356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8852808" y="2958193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Движение от места игры детьми до шкафчика с игрушками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42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23" name="Прямая со стрелкой 22"/>
          <p:cNvCxnSpPr>
            <a:stCxn id="20" idx="3"/>
            <a:endCxn id="22" idx="1"/>
          </p:cNvCxnSpPr>
          <p:nvPr/>
        </p:nvCxnSpPr>
        <p:spPr>
          <a:xfrm>
            <a:off x="8852808" y="1823487"/>
            <a:ext cx="0" cy="1706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процесс 23"/>
          <p:cNvSpPr/>
          <p:nvPr/>
        </p:nvSpPr>
        <p:spPr>
          <a:xfrm>
            <a:off x="10330297" y="4815115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Группа</a:t>
            </a:r>
          </a:p>
          <a:p>
            <a:pPr algn="l"/>
            <a:r>
              <a:rPr lang="ru-RU" sz="1100" dirty="0"/>
              <a:t>Дети -  Уборка игрушек на место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115</a:t>
            </a:r>
          </a:p>
          <a:p>
            <a:pPr algn="l"/>
            <a:r>
              <a:rPr lang="en-US" sz="1100" dirty="0"/>
              <a:t>max </a:t>
            </a:r>
            <a:endParaRPr lang="ru-RU" sz="1100" dirty="0"/>
          </a:p>
        </p:txBody>
      </p:sp>
      <p:cxnSp>
        <p:nvCxnSpPr>
          <p:cNvPr id="25" name="Прямая со стрелкой 24"/>
          <p:cNvCxnSpPr>
            <a:stCxn id="22" idx="3"/>
            <a:endCxn id="24" idx="1"/>
          </p:cNvCxnSpPr>
          <p:nvPr/>
        </p:nvCxnSpPr>
        <p:spPr>
          <a:xfrm flipH="1">
            <a:off x="10330297" y="3529693"/>
            <a:ext cx="364011" cy="1856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6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6444" y="1526370"/>
            <a:ext cx="4937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Визуализация центров активности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444" y="2002474"/>
            <a:ext cx="8281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алгоритмов деятельности в центрах активности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6444" y="2464139"/>
            <a:ext cx="10916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универсальных инструментов (технологические карты, перфокарты, схемы-подсказки)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444" y="3290672"/>
            <a:ext cx="1094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Подборка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многофункционального и вариативного материала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444" y="3752337"/>
            <a:ext cx="1134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Проведение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консультации по теме: "Развивающая предметно-пространственная среда ДОО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ФГОС"</a:t>
            </a:r>
          </a:p>
        </p:txBody>
      </p:sp>
    </p:spTree>
    <p:extLst>
      <p:ext uri="{BB962C8B-B14F-4D97-AF65-F5344CB8AC3E}">
        <p14:creationId xmlns:p14="http://schemas.microsoft.com/office/powerpoint/2010/main" val="19379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244474" y="3971975"/>
            <a:ext cx="11337925" cy="26089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539552" y="1249047"/>
            <a:ext cx="11042848" cy="26031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проекта 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832321" y="1889767"/>
            <a:ext cx="20939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Устранены временные потери  насыщением среды группы элементами «бережливого пространства» путем мотивации самостоятельной деятельности воспитанников.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6283901" y="1543321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СТАЛО</a:t>
            </a: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2349832" y="4237969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БЫЛО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6060976" y="412384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СТАЛО</a:t>
            </a:r>
          </a:p>
        </p:txBody>
      </p:sp>
      <p:pic>
        <p:nvPicPr>
          <p:cNvPr id="18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65" y="1725914"/>
            <a:ext cx="1973851" cy="18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497254" y="2362914"/>
            <a:ext cx="1850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Временные потери в подготовке к самостоятельной деятельности детей.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="" xmlns:a16="http://schemas.microsoft.com/office/drawing/2014/main" id="{95E243FC-98C1-4D51-BC1D-0C1E930C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4805577"/>
            <a:ext cx="15728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Нерациональное размещение центров активности и  игрового материала. Отсутствие свободного доступа</a:t>
            </a:r>
          </a:p>
        </p:txBody>
      </p:sp>
      <p:pic>
        <p:nvPicPr>
          <p:cNvPr id="22" name="Рисунок 21" descr="C:\Documents and Settings\Администратор\Рабочий стол\572339cs-960.jpg">
            <a:extLst>
              <a:ext uri="{FF2B5EF4-FFF2-40B4-BE49-F238E27FC236}">
                <a16:creationId xmlns="" xmlns:a16="http://schemas.microsoft.com/office/drawing/2014/main" id="{E859A3A4-CAAE-499D-B586-BA24425FD9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34" y="4805577"/>
            <a:ext cx="1109980" cy="13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17">
            <a:extLst>
              <a:ext uri="{FF2B5EF4-FFF2-40B4-BE49-F238E27FC236}">
                <a16:creationId xmlns="" xmlns:a16="http://schemas.microsoft.com/office/drawing/2014/main" id="{D7316476-48A8-40FC-B363-BD8F0CB0B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600" y="4494170"/>
            <a:ext cx="196098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2060"/>
                </a:solidFill>
                <a:latin typeface="Calibri"/>
              </a:rPr>
              <a:t>Пространство группового помещения имеет хорошо разграниченные центры активности. Все центры активности и материалы в них промаркированы, логически сгруппированы и находятся в определенных местах в свободном доступе.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3557760" y="2084573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БЫЛО</a:t>
            </a:r>
          </a:p>
        </p:txBody>
      </p:sp>
      <p:pic>
        <p:nvPicPr>
          <p:cNvPr id="1026" name="Picture 2" descr="F:\Бережливые технологии\береж тех\IMG_20220325_091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79" y="1369381"/>
            <a:ext cx="2881918" cy="24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Бережливые технологии\береж тех\IMG-20220322-WA0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90" y="4123840"/>
            <a:ext cx="3079096" cy="230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Бережливые технологии\береж тех\IMG-20220323-WA0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6875"/>
            <a:ext cx="1382119" cy="18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709" cy="1201535"/>
          </a:xfrm>
          <a:prstGeom prst="rect">
            <a:avLst/>
          </a:prstGeom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3" y="64533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512618" y="1080655"/>
            <a:ext cx="11457708" cy="19162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проекта 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349646" y="1668312"/>
            <a:ext cx="1525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Визуализация центров активности. Сделана визуальная разметка игрового пространства группы.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14690" y="1668312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БЫЛО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5441953" y="141890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СТАЛО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498380" y="1944537"/>
            <a:ext cx="20782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Центры активности визуально не обозначены. Отсутствие маркировки в групповых центрах активности</a:t>
            </a:r>
          </a:p>
        </p:txBody>
      </p:sp>
      <p:pic>
        <p:nvPicPr>
          <p:cNvPr id="13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6" y="1671996"/>
            <a:ext cx="1082060" cy="10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Бережливые технологии\береж тех\IMG-20220323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84" y="1322117"/>
            <a:ext cx="1201065" cy="16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Бережливые технологии\береж тех\IMG-20220322-WA0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321" y="1249047"/>
            <a:ext cx="1245342" cy="16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Бережливые технологии\береж тех\IMG-20220322-WA0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8" y="3245860"/>
            <a:ext cx="1837029" cy="24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Бережливые технологии\береж тех\IMG-20220322-WA00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21" y="4336473"/>
            <a:ext cx="1763330" cy="23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Бережливые технологии\береж тех\IMG-20220322-WA00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16" y="3122846"/>
            <a:ext cx="1698982" cy="22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Бережливые технологии\береж тех\IMG-20220322-WA0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95" y="3122846"/>
            <a:ext cx="1869731" cy="24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Бережливые технологии\береж тех\IMG-20220322-WA003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72" y="3979715"/>
            <a:ext cx="3574473" cy="26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94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1185</Words>
  <Application>Microsoft Office PowerPoint</Application>
  <PresentationFormat>Произвольный</PresentationFormat>
  <Paragraphs>341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результаты (было и стало)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Екатерина</cp:lastModifiedBy>
  <cp:revision>45</cp:revision>
  <dcterms:created xsi:type="dcterms:W3CDTF">2019-04-02T07:58:05Z</dcterms:created>
  <dcterms:modified xsi:type="dcterms:W3CDTF">2022-03-25T02:40:57Z</dcterms:modified>
</cp:coreProperties>
</file>